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0"/>
  </p:notesMasterIdLst>
  <p:sldIdLst>
    <p:sldId id="300" r:id="rId2"/>
    <p:sldId id="310" r:id="rId3"/>
    <p:sldId id="285" r:id="rId4"/>
    <p:sldId id="278" r:id="rId5"/>
    <p:sldId id="257" r:id="rId6"/>
    <p:sldId id="258" r:id="rId7"/>
    <p:sldId id="259" r:id="rId8"/>
    <p:sldId id="305" r:id="rId9"/>
    <p:sldId id="312" r:id="rId10"/>
    <p:sldId id="311" r:id="rId11"/>
    <p:sldId id="307" r:id="rId12"/>
    <p:sldId id="308" r:id="rId13"/>
    <p:sldId id="309" r:id="rId14"/>
    <p:sldId id="264" r:id="rId15"/>
    <p:sldId id="265" r:id="rId16"/>
    <p:sldId id="313" r:id="rId17"/>
    <p:sldId id="292" r:id="rId18"/>
    <p:sldId id="314" r:id="rId1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2411D1-9936-4E89-89D8-7F0067F113DB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8F52AD-C52C-4710-A189-D3C842477D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57032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1301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75878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614185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165365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7149293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7308957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0961252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06689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644434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97301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83878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199693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450489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755758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986678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521903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FAA998-B4B6-4BDA-AD97-492CD773051A}" type="datetimeFigureOut">
              <a:rPr lang="ru-RU" smtClean="0"/>
              <a:t>20.11.2019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4B7ABA9E-50FE-488A-8A5D-2C0D8E159F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116307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2364220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>Подготовка к итоговому сочинению </a:t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>(изложению) в 2019-2020 учебном году.</a:t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  <a:t/>
            </a:r>
            <a:br>
              <a:rPr lang="ru-RU" sz="40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mbria Math" panose="02040503050406030204" pitchFamily="18" charset="0"/>
                <a:cs typeface="Times New Roman" panose="02020603050405020304" pitchFamily="18" charset="0"/>
              </a:rPr>
            </a:br>
            <a:endParaRPr lang="ru-RU" sz="4000" b="1" u="sng" dirty="0">
              <a:solidFill>
                <a:srgbClr val="C00000"/>
              </a:solidFill>
              <a:latin typeface="Times New Roman" panose="02020603050405020304" pitchFamily="18" charset="0"/>
              <a:ea typeface="Cambria Math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56510"/>
            <a:ext cx="10515600" cy="4320454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5219687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98765"/>
            <a:ext cx="10515600" cy="1066800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Обязанности руководителя ОО</a:t>
            </a:r>
            <a:endParaRPr lang="ru-RU" sz="32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37854" y="1721572"/>
            <a:ext cx="9809595" cy="4679228"/>
          </a:xfrm>
        </p:spPr>
        <p:txBody>
          <a:bodyPr>
            <a:normAutofit fontScale="70000" lnSpcReduction="20000"/>
          </a:bodyPr>
          <a:lstStyle/>
          <a:p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Не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позднее чем </a:t>
            </a:r>
            <a:r>
              <a:rPr lang="ru-RU" sz="26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 день до проведения </a:t>
            </a:r>
            <a:r>
              <a:rPr lang="ru-RU" sz="2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руководитель ОО     должен:  </a:t>
            </a:r>
          </a:p>
          <a:p>
            <a:pPr marL="457200" indent="-457200">
              <a:buFontTx/>
              <a:buChar char="-"/>
            </a:pP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провести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проверку готовности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ОО к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проведению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ИС-11;</a:t>
            </a:r>
          </a:p>
          <a:p>
            <a:pPr marL="457200" indent="-457200">
              <a:buFontTx/>
              <a:buChar char="-"/>
            </a:pP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проверить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наличие часов, находящихся в поле зрения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участников; </a:t>
            </a:r>
          </a:p>
          <a:p>
            <a:pPr marL="457200" indent="-457200">
              <a:buFontTx/>
              <a:buChar char="-"/>
            </a:pP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проверить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наличие места для хранения личных вещей участников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ИС-11;</a:t>
            </a:r>
          </a:p>
          <a:p>
            <a:pPr marL="457200" indent="-457200">
              <a:buFontTx/>
              <a:buChar char="-"/>
            </a:pP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подготовить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листы бумаги для черновиков на каждого участника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(минимальное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количество – два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листа;</a:t>
            </a:r>
          </a:p>
          <a:p>
            <a:pPr marL="457200" indent="-457200">
              <a:buFontTx/>
              <a:buChar char="-"/>
            </a:pP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инструкции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участников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ИС-11, зачитываемые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членом комиссии по проведению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учебном кабинете перед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началом; </a:t>
            </a:r>
          </a:p>
          <a:p>
            <a:pPr marL="457200" indent="-457200">
              <a:buFontTx/>
              <a:buChar char="-"/>
            </a:pP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подготовить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инструкции для участников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(на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каждого участника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); </a:t>
            </a:r>
          </a:p>
          <a:p>
            <a:pPr marL="457200" indent="-457200">
              <a:buFontTx/>
              <a:buChar char="-"/>
            </a:pP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определить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необходимое количество учебных кабинетов в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ОО для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проведения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в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произвольном порядке (форма ИС-04 «Список участников итогового сочинения (изложения) в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ОО»); </a:t>
            </a:r>
          </a:p>
          <a:p>
            <a:pPr marL="457200" indent="-457200">
              <a:buFontTx/>
              <a:buChar char="-"/>
            </a:pP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организовать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проверку работоспособности технических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средств;</a:t>
            </a:r>
          </a:p>
          <a:p>
            <a:pPr marL="457200" indent="-457200">
              <a:buFontTx/>
              <a:buChar char="-"/>
            </a:pP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организовать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обеспечение участников </a:t>
            </a:r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орфографическими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словарями, участников итогового изложения – орфографическими и толковыми словарями. </a:t>
            </a:r>
            <a:endParaRPr lang="ru-RU" dirty="0" smtClean="0">
              <a:effectLst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730633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98765"/>
            <a:ext cx="10515600" cy="1066800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Доставка материалов ИС-11</a:t>
            </a:r>
            <a:endParaRPr lang="ru-RU" sz="32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37854" y="1721572"/>
            <a:ext cx="9809595" cy="4679228"/>
          </a:xfrm>
        </p:spPr>
        <p:txBody>
          <a:bodyPr>
            <a:noAutofit/>
          </a:bodyPr>
          <a:lstStyle/>
          <a:p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Бланки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проведения 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вместе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отчетными формами 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доставляются РЦОИ в ОО не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позднее чем за день до проведения </a:t>
            </a:r>
            <a:endParaRPr lang="ru-RU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Копирование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бланков 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запрещено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так как все бланки имеют уникальный код работы и распечатываются посредством специализированного программного обеспечения.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6140807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98765"/>
            <a:ext cx="10515600" cy="1066800"/>
          </a:xfrm>
        </p:spPr>
        <p:txBody>
          <a:bodyPr>
            <a:noAutofit/>
          </a:bodyPr>
          <a:lstStyle/>
          <a:p>
            <a:pPr algn="ctr"/>
            <a:r>
              <a:rPr lang="ru-RU" sz="2800" b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Особенности организации и проведения </a:t>
            </a:r>
            <a: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</a:t>
            </a:r>
            <a:b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sz="2800" b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лиц с ОВЗ</a:t>
            </a:r>
            <a: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 детей-инвалидов</a:t>
            </a:r>
            <a:endParaRPr lang="ru-RU" sz="28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37854" y="1721572"/>
            <a:ext cx="9809595" cy="4679228"/>
          </a:xfrm>
        </p:spPr>
        <p:txBody>
          <a:bodyPr>
            <a:normAutofit/>
          </a:bodyPr>
          <a:lstStyle/>
          <a:p>
            <a:r>
              <a:rPr lang="ru-RU" sz="1600" b="1" dirty="0" smtClean="0"/>
              <a:t>Для </a:t>
            </a:r>
            <a:r>
              <a:rPr lang="ru-RU" sz="1600" b="1" dirty="0"/>
              <a:t>слабослышащих участников </a:t>
            </a:r>
            <a:r>
              <a:rPr lang="ru-RU" sz="1600" b="1" dirty="0" smtClean="0"/>
              <a:t>ИС-11 </a:t>
            </a:r>
            <a:r>
              <a:rPr lang="ru-RU" sz="1600" dirty="0" smtClean="0"/>
              <a:t>учебные </a:t>
            </a:r>
            <a:r>
              <a:rPr lang="ru-RU" sz="1600" dirty="0"/>
              <a:t>кабинеты </a:t>
            </a:r>
            <a:r>
              <a:rPr lang="ru-RU" sz="1600" dirty="0" smtClean="0"/>
              <a:t>оборудуются </a:t>
            </a:r>
            <a:r>
              <a:rPr lang="ru-RU" sz="1600" dirty="0"/>
              <a:t>звукоусиливающей аппаратурой как коллективного, так и индивидуального </a:t>
            </a:r>
            <a:r>
              <a:rPr lang="ru-RU" sz="1600" dirty="0" smtClean="0"/>
              <a:t>пользования.</a:t>
            </a:r>
          </a:p>
          <a:p>
            <a:r>
              <a:rPr lang="ru-RU" sz="1600" dirty="0" smtClean="0"/>
              <a:t> </a:t>
            </a:r>
            <a:r>
              <a:rPr lang="ru-RU" sz="1600" b="1" dirty="0" smtClean="0"/>
              <a:t>Для </a:t>
            </a:r>
            <a:r>
              <a:rPr lang="ru-RU" sz="1600" b="1" dirty="0"/>
              <a:t>глухих участников </a:t>
            </a:r>
            <a:r>
              <a:rPr lang="ru-RU" sz="1600" b="1" dirty="0" smtClean="0"/>
              <a:t>ИС-11</a:t>
            </a:r>
            <a:r>
              <a:rPr lang="ru-RU" sz="1600" dirty="0" smtClean="0"/>
              <a:t>при </a:t>
            </a:r>
            <a:r>
              <a:rPr lang="ru-RU" sz="1600" dirty="0"/>
              <a:t>необходимости привлекается </a:t>
            </a:r>
            <a:r>
              <a:rPr lang="ru-RU" sz="1600" dirty="0" smtClean="0"/>
              <a:t>ассистент-сурдопереводчик.</a:t>
            </a:r>
          </a:p>
          <a:p>
            <a:r>
              <a:rPr lang="ru-RU" sz="1600" b="1" dirty="0"/>
              <a:t>Для участников с нарушением опорно-двигательного </a:t>
            </a:r>
            <a:r>
              <a:rPr lang="ru-RU" sz="1600" b="1" dirty="0" smtClean="0"/>
              <a:t>аппарата </a:t>
            </a:r>
            <a:r>
              <a:rPr lang="ru-RU" sz="1600" dirty="0"/>
              <a:t>при необходимости </a:t>
            </a:r>
            <a:r>
              <a:rPr lang="ru-RU" sz="1600" dirty="0" smtClean="0"/>
              <a:t>ИС-11 может </a:t>
            </a:r>
            <a:r>
              <a:rPr lang="ru-RU" sz="1600" dirty="0"/>
              <a:t>выполняться на компьютере со специализированным </a:t>
            </a:r>
            <a:r>
              <a:rPr lang="ru-RU" sz="1600" dirty="0" smtClean="0"/>
              <a:t>ПО.</a:t>
            </a:r>
          </a:p>
          <a:p>
            <a:r>
              <a:rPr lang="ru-RU" sz="1600" b="1" dirty="0"/>
              <a:t>Для слепых </a:t>
            </a:r>
            <a:r>
              <a:rPr lang="ru-RU" sz="1600" b="1" dirty="0" smtClean="0"/>
              <a:t>участников </a:t>
            </a:r>
            <a:r>
              <a:rPr lang="ru-RU" sz="1600" dirty="0" smtClean="0"/>
              <a:t>темы ИС-11оформляются </a:t>
            </a:r>
            <a:r>
              <a:rPr lang="ru-RU" sz="1600" dirty="0"/>
              <a:t>рельефно-точечным шрифтом </a:t>
            </a:r>
            <a:r>
              <a:rPr lang="ru-RU" sz="1600" dirty="0" smtClean="0"/>
              <a:t>Брайля.</a:t>
            </a:r>
          </a:p>
          <a:p>
            <a:r>
              <a:rPr lang="ru-RU" sz="1600" b="1" dirty="0" smtClean="0"/>
              <a:t>Для слабовидящих </a:t>
            </a:r>
            <a:r>
              <a:rPr lang="ru-RU" sz="1600" dirty="0" smtClean="0"/>
              <a:t>темы ИС-11, бланки копируются </a:t>
            </a:r>
            <a:r>
              <a:rPr lang="ru-RU" sz="1600" dirty="0"/>
              <a:t>в увеличенном </a:t>
            </a:r>
            <a:r>
              <a:rPr lang="ru-RU" sz="1600" dirty="0" smtClean="0"/>
              <a:t>размере. Освещенность </a:t>
            </a:r>
            <a:r>
              <a:rPr lang="ru-RU" sz="1600" dirty="0"/>
              <a:t>каждого рабочего места в учебном кабинете должна быть равномерной и не менее 300 люкс</a:t>
            </a:r>
            <a:r>
              <a:rPr lang="ru-RU" sz="1600" dirty="0" smtClean="0"/>
              <a:t>.</a:t>
            </a:r>
          </a:p>
          <a:p>
            <a:r>
              <a:rPr lang="ru-RU" sz="1600" b="1" dirty="0"/>
              <a:t>Для участников </a:t>
            </a:r>
            <a:r>
              <a:rPr lang="ru-RU" sz="1600" b="1" dirty="0" smtClean="0"/>
              <a:t>ИС-11 с </a:t>
            </a:r>
            <a:r>
              <a:rPr lang="ru-RU" sz="1600" b="1" dirty="0"/>
              <a:t>тяжелыми нарушениями речи, с задержкой психического развития, с расстройствами аутистического спектра, с нарушениями опорно-двигательного аппарата, слепых, слабовидящих, глухих, позднооглоших и слабослышащих участников итогового изложения </a:t>
            </a:r>
            <a:r>
              <a:rPr lang="ru-RU" sz="1600" dirty="0"/>
              <a:t>текст для итогового изложения выдается для чтения и проведения подготовительной работы </a:t>
            </a:r>
            <a:r>
              <a:rPr lang="ru-RU" sz="1600" b="1" dirty="0"/>
              <a:t>на 40 минут</a:t>
            </a:r>
            <a:r>
              <a:rPr lang="ru-RU" sz="1600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4956688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98765"/>
            <a:ext cx="10515600" cy="1066800"/>
          </a:xfrm>
        </p:spPr>
        <p:txBody>
          <a:bodyPr>
            <a:noAutofit/>
          </a:bodyPr>
          <a:lstStyle/>
          <a:p>
            <a:pPr algn="ctr"/>
            <a:r>
              <a:rPr lang="ru-RU" sz="3200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ИС-11(изложение) </a:t>
            </a:r>
            <a:r>
              <a:rPr lang="ru-RU" sz="3200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устной форме</a:t>
            </a:r>
            <a:endParaRPr lang="ru-RU" sz="32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37854" y="1721572"/>
            <a:ext cx="9809595" cy="4679228"/>
          </a:xfrm>
        </p:spPr>
        <p:txBody>
          <a:bodyPr>
            <a:normAutofit/>
          </a:bodyPr>
          <a:lstStyle/>
          <a:p>
            <a:r>
              <a:rPr lang="ru-RU" sz="2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участников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ИС-11с 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ОВЗ, детей-инвалидов и инвалидов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ИС-11(изложение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может по их желанию и при наличии соответствующих медицинских показаний проводиться в устной форме. </a:t>
            </a:r>
            <a:endParaRPr lang="ru-RU" sz="19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Устное 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сочинение (изложение) участников записывается на флеш-носитель. Аудиозаписи участников передаются ассистенту, который в присутствии руководителя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ОО переносит 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устные сочинения (изложения) из аудиозаписей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бланки сочинения (изложения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  <a:p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В 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случае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сдачи участником ИС-11(изложения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устной форме член комиссии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вносит 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бланк регистрации указанного участника отметку «Х» в поле «В устной форме» и заверяет своей подписью внесение указанной отметки в специально отведенном поле для последующей корректной проверки и обработки бланков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(изложения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такого участника. </a:t>
            </a:r>
            <a:endParaRPr lang="ru-RU" sz="19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форму ИС-05 «Ведомость проведения </a:t>
            </a:r>
            <a:r>
              <a:rPr lang="ru-RU" sz="1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(изложения</a:t>
            </a:r>
            <a:r>
              <a:rPr lang="ru-RU" sz="1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в учебном кабинете образовательной организации (месте проведения)» необходимо также внести отметку в поле «Сдавал в устной форме (ОВЗ)». </a:t>
            </a:r>
          </a:p>
        </p:txBody>
      </p:sp>
    </p:spTree>
    <p:extLst>
      <p:ext uri="{BB962C8B-B14F-4D97-AF65-F5344CB8AC3E}">
        <p14:creationId xmlns:p14="http://schemas.microsoft.com/office/powerpoint/2010/main" val="56555443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98765"/>
            <a:ext cx="10515600" cy="1066800"/>
          </a:xfrm>
        </p:spPr>
        <p:txBody>
          <a:bodyPr>
            <a:noAutofit/>
          </a:bodyPr>
          <a:lstStyle/>
          <a:p>
            <a:pPr algn="ctr"/>
            <a:r>
              <a:rPr lang="ru-RU" sz="2800" b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Повторный допуск </a:t>
            </a:r>
            <a: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 </a:t>
            </a:r>
            <a:r>
              <a:rPr lang="ru-RU" sz="2800" b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написанию итогового </a:t>
            </a:r>
            <a: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сочинения</a:t>
            </a:r>
            <a:endParaRPr lang="ru-RU" sz="28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37854" y="1721572"/>
            <a:ext cx="9809595" cy="4679228"/>
          </a:xfrm>
        </p:spPr>
        <p:txBody>
          <a:bodyPr>
            <a:normAutofit/>
          </a:bodyPr>
          <a:lstStyle/>
          <a:p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Повторно </a:t>
            </a: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 написанию итогового сочинения </a:t>
            </a: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дополнительные сроки </a:t>
            </a: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первую среду февраля и первую рабочую среду мая) допускаются</a:t>
            </a: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получившие </a:t>
            </a: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«незачет»;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удаленные с </a:t>
            </a: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ИС-11(изложения</a:t>
            </a: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за нарушение </a:t>
            </a: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требований;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явившиеся на </a:t>
            </a: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ИС-11по </a:t>
            </a: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уважительным причинам (болезнь или иные обстоятельства, подтвержденные документально</a:t>
            </a: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завершившие написание </a:t>
            </a:r>
            <a:r>
              <a:rPr lang="ru-RU" sz="1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ИС-11по </a:t>
            </a: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уважительным причинам (болезнь или иные обстоятельства, подтвержденные документально).</a:t>
            </a:r>
            <a:endParaRPr lang="ru-RU" sz="1800" dirty="0" smtClean="0">
              <a:solidFill>
                <a:schemeClr val="tx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dirty="0" smtClean="0">
              <a:effectLst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7887267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 rot="10800000" flipV="1">
            <a:off x="831850" y="443345"/>
            <a:ext cx="10515600" cy="928255"/>
          </a:xfrm>
        </p:spPr>
        <p:txBody>
          <a:bodyPr>
            <a:noAutofit/>
          </a:bodyPr>
          <a:lstStyle/>
          <a:p>
            <a:pPr algn="ctr"/>
            <a: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Срок </a:t>
            </a:r>
            <a:r>
              <a:rPr lang="ru-RU" sz="2800" b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действия итогового сочинения 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1842654" y="1371601"/>
            <a:ext cx="9504795" cy="5015344"/>
          </a:xfrm>
        </p:spPr>
        <p:txBody>
          <a:bodyPr>
            <a:normAutofit fontScale="32500" lnSpcReduction="20000"/>
          </a:bodyPr>
          <a:lstStyle/>
          <a:p>
            <a:pPr>
              <a:lnSpc>
                <a:spcPct val="120000"/>
              </a:lnSpc>
            </a:pPr>
            <a:r>
              <a:rPr lang="ru-RU" sz="11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</a:t>
            </a:r>
          </a:p>
          <a:p>
            <a:pPr>
              <a:lnSpc>
                <a:spcPct val="120000"/>
              </a:lnSpc>
            </a:pPr>
            <a:r>
              <a:rPr lang="ru-RU" sz="7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7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С </a:t>
            </a:r>
            <a:r>
              <a:rPr lang="ru-RU" sz="7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результатами </a:t>
            </a:r>
            <a:r>
              <a:rPr lang="ru-RU" sz="7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ИС-11участники </a:t>
            </a:r>
            <a:r>
              <a:rPr lang="ru-RU" sz="7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могут ознакомиться </a:t>
            </a:r>
            <a:r>
              <a:rPr lang="ru-RU" sz="7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ОО.</a:t>
            </a:r>
          </a:p>
          <a:p>
            <a:pPr>
              <a:lnSpc>
                <a:spcPct val="120000"/>
              </a:lnSpc>
            </a:pPr>
            <a:r>
              <a:rPr lang="ru-RU" sz="7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Итоговое сочинение, в случае представления его при приеме на обучение по программам бакалавриата и программам специалитета, действительно в течение четырех лет, следующих за годом написания такого сочинения. </a:t>
            </a:r>
          </a:p>
          <a:p>
            <a:pPr>
              <a:lnSpc>
                <a:spcPct val="120000"/>
              </a:lnSpc>
            </a:pPr>
            <a:r>
              <a:rPr lang="ru-RU" sz="7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7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Итоговое сочинение (изложение) как допуск к ГИА – бессрочно. </a:t>
            </a:r>
          </a:p>
          <a:p>
            <a:pPr>
              <a:lnSpc>
                <a:spcPct val="120000"/>
              </a:lnSpc>
            </a:pPr>
            <a:r>
              <a:rPr lang="ru-RU" sz="7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</a:t>
            </a:r>
            <a:endParaRPr lang="ru-RU" sz="7400" dirty="0" smtClean="0">
              <a:solidFill>
                <a:schemeClr val="tx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613371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 rot="10800000" flipV="1">
            <a:off x="831850" y="443345"/>
            <a:ext cx="10515600" cy="928255"/>
          </a:xfrm>
        </p:spPr>
        <p:txBody>
          <a:bodyPr>
            <a:noAutofit/>
          </a:bodyPr>
          <a:lstStyle/>
          <a:p>
            <a:pPr algn="ctr"/>
            <a: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Перепроверка ИС-11</a:t>
            </a:r>
            <a:br>
              <a:rPr lang="ru-RU" sz="28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8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1842654" y="1371601"/>
            <a:ext cx="9504795" cy="5015344"/>
          </a:xfrm>
        </p:spPr>
        <p:txBody>
          <a:bodyPr>
            <a:normAutofit/>
          </a:bodyPr>
          <a:lstStyle/>
          <a:p>
            <a:pPr>
              <a:lnSpc>
                <a:spcPct val="120000"/>
              </a:lnSpc>
            </a:pPr>
            <a:r>
              <a:rPr lang="ru-RU" sz="11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</a:t>
            </a:r>
          </a:p>
          <a:p>
            <a:pPr>
              <a:lnSpc>
                <a:spcPct val="120000"/>
              </a:lnSpc>
            </a:pPr>
            <a:r>
              <a:rPr lang="ru-RU" sz="7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7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2031023" y="1790090"/>
            <a:ext cx="8818685" cy="21875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</a:rPr>
              <a:t>В целях предотвращения конфликта интересов и обеспечения объективного оценивания </a:t>
            </a: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ИС-11 (изложения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</a:rPr>
              <a:t>) </a:t>
            </a: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при 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</a:rPr>
              <a:t>получении </a:t>
            </a:r>
            <a:r>
              <a:rPr lang="ru-RU" sz="2000" b="1" dirty="0">
                <a:latin typeface="Times New Roman" panose="02020603050405020304" pitchFamily="18" charset="0"/>
                <a:ea typeface="Calibri" panose="020F0502020204030204" pitchFamily="34" charset="0"/>
              </a:rPr>
              <a:t>повторного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</a:rPr>
              <a:t> неудовлетворительного результата («незачет») </a:t>
            </a: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обучающимся предоставляется 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</a:rPr>
              <a:t>право подать в письменной форме заявление на проверку сданного ими </a:t>
            </a: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ИС-11 (изложения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</a:rPr>
              <a:t>) </a:t>
            </a: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на имя начальника УО.</a:t>
            </a:r>
          </a:p>
          <a:p>
            <a:pPr indent="450215"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УО формируется комиссия для повторной препроверки ИС-11</a:t>
            </a:r>
          </a:p>
        </p:txBody>
      </p:sp>
    </p:spTree>
    <p:extLst>
      <p:ext uri="{BB962C8B-B14F-4D97-AF65-F5344CB8AC3E}">
        <p14:creationId xmlns:p14="http://schemas.microsoft.com/office/powerpoint/2010/main" val="356935169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233055" y="914400"/>
            <a:ext cx="10113818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</a:t>
            </a:r>
          </a:p>
          <a:p>
            <a:endParaRPr lang="ru-RU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119213" y="384958"/>
            <a:ext cx="8118763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Нарушения, допускаемые при проведении сочинения (изложения)</a:t>
            </a:r>
            <a:endParaRPr lang="ru-RU" sz="2800" b="1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046285" y="1166843"/>
            <a:ext cx="9856177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endParaRPr lang="ru-RU" dirty="0" smtClean="0"/>
          </a:p>
          <a:p>
            <a:pPr algn="just"/>
            <a:endParaRPr lang="ru-RU" dirty="0" smtClean="0"/>
          </a:p>
          <a:p>
            <a:pPr algn="just"/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046285" y="1339065"/>
            <a:ext cx="9557238" cy="49859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1" algn="just"/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/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/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>
              <a:buFont typeface="Wingdings" panose="05000000000000000000" pitchFamily="2" charset="2"/>
              <a:buChar char="q"/>
            </a:pP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проставлении «Z» на полях бланков записи, оставшихся незаполненными (в том числе и на его оборотной стороне), а также в выданных дополнительных бланках записи.</a:t>
            </a:r>
          </a:p>
          <a:p>
            <a:pPr lvl="1" algn="just">
              <a:buFont typeface="Wingdings" panose="05000000000000000000" pitchFamily="2" charset="2"/>
              <a:buChar char="q"/>
            </a:pP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выдаче бланков сочинения участникам организаторами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(несовпадение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штрихкода бланка регистрации и бланков записи).</a:t>
            </a:r>
          </a:p>
          <a:p>
            <a:pPr lvl="1" algn="just">
              <a:buFont typeface="Wingdings" panose="05000000000000000000" pitchFamily="2" charset="2"/>
              <a:buChar char="q"/>
            </a:pP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комплектовании материалов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 (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нельзя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вкладывать бланки в файлы, нельзя 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скреплять).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>
              <a:buFont typeface="Wingdings" panose="05000000000000000000" pitchFamily="2" charset="2"/>
              <a:buChar char="q"/>
            </a:pPr>
            <a:r>
              <a:rPr lang="ru-RU" sz="20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Правильное </a:t>
            </a:r>
            <a:r>
              <a:rPr lang="ru-RU" sz="2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заполнение бланков при проверке ИС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нельзя проверять оригиналы 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ИС).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>
              <a:buFont typeface="Wingdings" panose="05000000000000000000" pitchFamily="2" charset="2"/>
              <a:buChar char="q"/>
            </a:pPr>
            <a:r>
              <a:rPr lang="ru-RU" sz="20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sz="2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переносе требований и критериев сочинения из копий в оригиналы бланков (</a:t>
            </a:r>
            <a:r>
              <a:rPr lang="ru-RU" sz="20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неправильное </a:t>
            </a:r>
            <a:r>
              <a:rPr lang="ru-RU" sz="2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выставление критериев и требований, несовпадение критериев на бланках и протоколе </a:t>
            </a:r>
            <a:r>
              <a:rPr lang="ru-RU" sz="20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проверки - </a:t>
            </a:r>
            <a:r>
              <a:rPr lang="ru-RU" sz="2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ИС-6).</a:t>
            </a:r>
          </a:p>
          <a:p>
            <a:pPr indent="0" algn="just">
              <a:buNone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9116944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233055" y="914400"/>
            <a:ext cx="10113818" cy="8617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</a:t>
            </a:r>
          </a:p>
          <a:p>
            <a:pPr algn="ctr"/>
            <a:r>
              <a:rPr lang="ru-RU" sz="3200" dirty="0" smtClean="0">
                <a:solidFill>
                  <a:srgbClr val="C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Завершение ИС-11</a:t>
            </a:r>
            <a:endParaRPr lang="ru-RU" sz="3200" dirty="0">
              <a:solidFill>
                <a:srgbClr val="C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156188" y="1176010"/>
            <a:ext cx="9856177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endParaRPr lang="ru-RU" dirty="0" smtClean="0"/>
          </a:p>
          <a:p>
            <a:pPr algn="just"/>
            <a:endParaRPr lang="ru-RU" dirty="0" smtClean="0"/>
          </a:p>
          <a:p>
            <a:pPr algn="just"/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84639" y="1339275"/>
            <a:ext cx="9557238" cy="12926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1" algn="just"/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/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/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0" algn="just">
              <a:buNone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896816" y="2096484"/>
            <a:ext cx="10374923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1" algn="just">
              <a:buFont typeface="Wingdings" panose="05000000000000000000" pitchFamily="2" charset="2"/>
              <a:buChar char="q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Технический специалист ОО проводит копирование бланков регистрации и бланков записи участников ИС (изложения).</a:t>
            </a:r>
          </a:p>
          <a:p>
            <a:pPr lvl="1" algn="just">
              <a:buFont typeface="Wingdings" panose="05000000000000000000" pitchFamily="2" charset="2"/>
              <a:buChar char="q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Копирование бланков итогового сочинения (изложения) с внесенной в бланк регистрации отметкой «Х» в поле «Не закончил» («Удален»), подтвержденной подписью члена комиссии образовательной организации по проведению ИС (изложения), не производится, проверка таких сочинений (изложений) не осуществляется. </a:t>
            </a:r>
          </a:p>
          <a:p>
            <a:pPr lvl="1" algn="just">
              <a:buFont typeface="Wingdings" panose="05000000000000000000" pitchFamily="2" charset="2"/>
              <a:buChar char="q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Указанные бланки итогового сочинения (изложения) вместе с формой ИС-08 «Акт о досрочном завершении написания ИС-11 (изложения) по уважительным причинам» или формой ИС-09 «Акт об удалении участника ИС-11 (изложения») передаются руководителю ОО для учета, а также для последующего допуска указанных участников к повторной сдаче ИС (изложения)</a:t>
            </a:r>
          </a:p>
          <a:p>
            <a:pPr lvl="1" algn="just">
              <a:buFont typeface="Wingdings" panose="05000000000000000000" pitchFamily="2" charset="2"/>
              <a:buChar char="q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Членам комиссии необходимо проверить бланк регистрации и бланки записи каждого участника ИС (изложения) на корректность вписанного участником ИС (изложения) кода работы (код работы должен совпадать с кодом работы на бланке регистрации).</a:t>
            </a:r>
          </a:p>
        </p:txBody>
      </p:sp>
    </p:spTree>
    <p:extLst>
      <p:ext uri="{BB962C8B-B14F-4D97-AF65-F5344CB8AC3E}">
        <p14:creationId xmlns:p14="http://schemas.microsoft.com/office/powerpoint/2010/main" val="42345624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Участники итогового сочинения (изложения)</a:t>
            </a:r>
            <a:endParaRPr lang="ru-RU" b="1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378196" y="1905000"/>
            <a:ext cx="8915400" cy="3777622"/>
          </a:xfrm>
        </p:spPr>
        <p:txBody>
          <a:bodyPr>
            <a:noAutofit/>
          </a:bodyPr>
          <a:lstStyle/>
          <a:p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Итоговое сочинение (изложение) как условие допуска к государственной итоговой аттестации по образовательным программам среднего общего образования проводится для:</a:t>
            </a:r>
          </a:p>
          <a:p>
            <a:pPr>
              <a:buFontTx/>
              <a:buChar char="-"/>
            </a:pP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обучающихся </a:t>
            </a:r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XI 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XII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классов, экстернов.</a:t>
            </a:r>
          </a:p>
          <a:p>
            <a:pPr>
              <a:buFontTx/>
              <a:buChar char="-"/>
            </a:pP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выпускников прошлых лет и СПО (по желанию).</a:t>
            </a: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Изложение вправе писать:</a:t>
            </a:r>
          </a:p>
          <a:p>
            <a:pPr>
              <a:buFontTx/>
              <a:buChar char="-"/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бучающиеся с ограниченными возможностями здоровья (далее- ОВЗ) и дети-инвалиды; обучающиеся по образовательным программам среднего общего образования  в специальных учебно-воспитательных учреждениях закрытого типа, а также в учреждениях, исполняющих наказание в виде лишения свободы;</a:t>
            </a:r>
          </a:p>
          <a:p>
            <a:pPr>
              <a:buFontTx/>
              <a:buChar char="-"/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бучающиеся на дому, в образовательных организациях, в том числе санаторно-куротртных, в которых проводятся необходимые лечебные, реабилитационные оздоровительные мероприятия для нуждающихся в длительном лечении на основании заключения медицинской организации.</a:t>
            </a:r>
            <a:endParaRPr lang="ru-RU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693473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759527" y="1638533"/>
            <a:ext cx="9601200" cy="33547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/>
              <a:t>      </a:t>
            </a:r>
            <a:endParaRPr lang="ru-RU" sz="2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Итоговое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сочинение (изложение) проводится в образовательных организациях, реализующих образовательные программы среднего общего образования,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месту обучения участников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endParaRPr lang="ru-RU" sz="2800" dirty="0"/>
          </a:p>
          <a:p>
            <a:r>
              <a:rPr lang="ru-RU" sz="2800" dirty="0" smtClean="0"/>
              <a:t>     </a:t>
            </a:r>
            <a:endParaRPr lang="ru-RU" sz="2800" dirty="0"/>
          </a:p>
        </p:txBody>
      </p:sp>
      <p:sp>
        <p:nvSpPr>
          <p:cNvPr id="3" name="TextBox 2"/>
          <p:cNvSpPr txBox="1"/>
          <p:nvPr/>
        </p:nvSpPr>
        <p:spPr>
          <a:xfrm>
            <a:off x="2382981" y="429491"/>
            <a:ext cx="730134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ru-RU" sz="3600" b="1" dirty="0" smtClean="0">
              <a:solidFill>
                <a:srgbClr val="C00000"/>
              </a:solidFill>
            </a:endParaRPr>
          </a:p>
          <a:p>
            <a:pPr algn="ctr"/>
            <a:r>
              <a:rPr lang="ru-RU" sz="3600" b="1" dirty="0" smtClean="0">
                <a:solidFill>
                  <a:srgbClr val="C00000"/>
                </a:solidFill>
              </a:rPr>
              <a:t>Место проведения</a:t>
            </a:r>
            <a:endParaRPr lang="ru-RU" sz="3600" b="1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83271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321169" y="96715"/>
            <a:ext cx="9183443" cy="1160585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Подача заявления </a:t>
            </a:r>
            <a:br>
              <a:rPr lang="ru-RU" sz="40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1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участие в итоговом сочинении</a:t>
            </a:r>
            <a:endParaRPr lang="ru-RU" sz="3100" b="1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1890347" y="1424355"/>
            <a:ext cx="9614266" cy="4774222"/>
          </a:xfrm>
        </p:spPr>
        <p:txBody>
          <a:bodyPr>
            <a:normAutofit fontScale="92500" lnSpcReduction="20000"/>
          </a:bodyPr>
          <a:lstStyle/>
          <a:p>
            <a:pPr marL="0" lvl="1" algn="l"/>
            <a:r>
              <a:rPr lang="ru-RU" sz="2400" dirty="0" smtClean="0">
                <a:solidFill>
                  <a:prstClr val="black"/>
                </a:solidFill>
                <a:latin typeface="Cambria" pitchFamily="18" charset="0"/>
              </a:rPr>
              <a:t>       Сведения об участниках итогового сочинения (изложения) </a:t>
            </a:r>
            <a:r>
              <a:rPr lang="ru-RU" sz="2400" dirty="0">
                <a:solidFill>
                  <a:prstClr val="black"/>
                </a:solidFill>
                <a:latin typeface="Cambria" pitchFamily="18" charset="0"/>
              </a:rPr>
              <a:t>вносятся в РИС не позднее, чем за 2 недели до проведения сочинения</a:t>
            </a:r>
            <a:r>
              <a:rPr lang="ru-RU" sz="2400" dirty="0" smtClean="0">
                <a:solidFill>
                  <a:prstClr val="black"/>
                </a:solidFill>
                <a:latin typeface="Cambria" pitchFamily="18" charset="0"/>
              </a:rPr>
              <a:t>.</a:t>
            </a:r>
          </a:p>
          <a:p>
            <a:pPr marL="0" lvl="1" algn="l"/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Обучающиеся 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ОВЗ при подаче заявления на написание итогового сочинения (изложения) предъявляют копию рекомендаций </a:t>
            </a:r>
            <a:r>
              <a:rPr lang="ru-RU" sz="24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психолого-медико-педагогической </a:t>
            </a:r>
            <a:r>
              <a:rPr lang="ru-RU" sz="24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комиссии;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обучающиеся 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дети-инвалиды и инвалиды - оригинал или заверенную в установленном порядке копию справки, подтверждающей факт установления инвалидности, выданной федеральным государственным учреждением медико-социальной экспертизы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lvl="1" algn="l"/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Участники 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итогового изложения, которым текст изложения выдается на 40 минут для чтения, должны быть распределены в отдельный учебный кабинет для проведения итогового изложения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lvl="1" algn="l"/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Выпускники 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прошлых лет при подаче заявления для участия в итоговом сочинении предъявляют оригиналы документов об образовании. Оригинал иностранного документа об образовании предъявляется с заверенным в установленном порядке переводом с иностранного языка. </a:t>
            </a:r>
          </a:p>
          <a:p>
            <a:pPr marL="0" lvl="1" algn="l"/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1" algn="l"/>
            <a:endParaRPr lang="ru-RU" sz="2400" dirty="0">
              <a:solidFill>
                <a:schemeClr val="tx1"/>
              </a:solidFill>
              <a:latin typeface="Cambria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17724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176981"/>
          </a:xfrm>
        </p:spPr>
        <p:txBody>
          <a:bodyPr/>
          <a:lstStyle/>
          <a:p>
            <a:pPr algn="ctr"/>
            <a:r>
              <a:rPr lang="ru-RU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ДАТЫ ПРОВЕДЕНИЯ</a:t>
            </a:r>
            <a:endParaRPr lang="ru-RU" b="1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021175" y="2175163"/>
            <a:ext cx="8915400" cy="3777622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ru-RU" sz="40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Итоговое сочинение (изложение) проводится </a:t>
            </a:r>
            <a:endParaRPr lang="ru-RU" sz="4000" b="1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</a:pP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3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первую среду декабря   </a:t>
            </a: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</a:t>
            </a:r>
            <a:r>
              <a:rPr lang="ru-RU" sz="36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  <a:r>
              <a:rPr lang="ru-RU" sz="3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декабря </a:t>
            </a:r>
            <a:r>
              <a:rPr lang="ru-RU" sz="3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2019 года</a:t>
            </a: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</a:p>
          <a:p>
            <a:pPr>
              <a:lnSpc>
                <a:spcPct val="150000"/>
              </a:lnSpc>
            </a:pP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первую </a:t>
            </a:r>
            <a:r>
              <a:rPr lang="ru-RU" sz="3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среду </a:t>
            </a: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февраля  - </a:t>
            </a:r>
            <a:r>
              <a:rPr lang="ru-RU" sz="36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</a:t>
            </a:r>
            <a:r>
              <a:rPr lang="ru-RU" sz="3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февраля </a:t>
            </a:r>
            <a:r>
              <a:rPr lang="ru-RU" sz="3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2020 года</a:t>
            </a: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endParaRPr lang="ru-RU" sz="36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</a:pP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первую </a:t>
            </a:r>
            <a:r>
              <a:rPr lang="ru-RU" sz="3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рабочую среду мая </a:t>
            </a: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36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r>
              <a:rPr lang="ru-RU" sz="3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мая </a:t>
            </a:r>
            <a:r>
              <a:rPr lang="ru-RU" sz="3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2020 года</a:t>
            </a: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36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274833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1579418" y="365125"/>
            <a:ext cx="9774382" cy="5800148"/>
          </a:xfrm>
        </p:spPr>
        <p:txBody>
          <a:bodyPr>
            <a:normAutofit fontScale="90000"/>
          </a:bodyPr>
          <a:lstStyle/>
          <a:p>
            <a:pPr algn="ctr">
              <a:lnSpc>
                <a:spcPct val="100000"/>
              </a:lnSpc>
            </a:pP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Продолжительность </a:t>
            </a:r>
            <a:r>
              <a:rPr lang="ru-RU" sz="3200" b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написания  итогового сочинения (изложения</a:t>
            </a:r>
            <a:r>
              <a:rPr lang="ru-RU" sz="32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-   3 </a:t>
            </a:r>
            <a:r>
              <a:rPr lang="ru-RU" sz="3200" b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часа 55 минут (235 минут</a:t>
            </a:r>
            <a:r>
              <a:rPr lang="ru-RU" sz="32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  <a:br>
              <a:rPr lang="ru-RU" sz="32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3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3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продолжительность написания  итогового сочинения  </a:t>
            </a:r>
            <a:r>
              <a:rPr lang="ru-RU" sz="3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</a:t>
            </a:r>
            <a:r>
              <a:rPr lang="ru-RU" sz="3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включается время, выделенное на подготовительные мероприятия (инструктаж участников итогового </a:t>
            </a:r>
            <a:r>
              <a:rPr lang="ru-RU" sz="3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сочинения, заполнение </a:t>
            </a:r>
            <a:r>
              <a:rPr lang="ru-RU" sz="3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ими регистрационных полей и др</a:t>
            </a:r>
            <a:r>
              <a:rPr lang="ru-RU" sz="3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.).</a:t>
            </a:r>
            <a:br>
              <a:rPr lang="ru-RU" sz="3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Для участников с ОВЗ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детей-инвалидов и инвалидов продолжительность выполнения итогового сочинения (изложения) увеличивается на 1,5 часа. </a:t>
            </a:r>
            <a:r>
              <a:rPr lang="ru-RU" sz="3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61961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34835" y="1759527"/>
            <a:ext cx="10051473" cy="3408219"/>
          </a:xfrm>
        </p:spPr>
        <p:txBody>
          <a:bodyPr>
            <a:normAutofit fontScale="90000"/>
          </a:bodyPr>
          <a:lstStyle/>
          <a:p>
            <a:r>
              <a:rPr lang="ru-RU" sz="31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</a:t>
            </a:r>
            <a:r>
              <a:rPr lang="ru-RU" sz="3200" dirty="0" smtClean="0"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емы сочинений станут известны за </a:t>
            </a:r>
            <a:r>
              <a:rPr lang="ru-RU" sz="3200" u="sng" dirty="0" smtClean="0"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15 минут</a:t>
            </a:r>
            <a:r>
              <a:rPr lang="ru-RU" sz="3200" dirty="0" smtClean="0"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 до начала экзамена на сайте 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ege.edu.ru (topic.ege.edu.ru</a:t>
            </a:r>
            <a:r>
              <a:rPr lang="en-US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</a:t>
            </a:r>
            <a:b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Тексты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итогового изложения размещаются ФГБУ «ФЦТ» на технологическом портале подготовки и проведения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ЕГЭ за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 календарных дня до проведения итогового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изложения</a:t>
            </a:r>
            <a:r>
              <a:rPr lang="ru-RU" sz="27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000638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98765"/>
            <a:ext cx="10515600" cy="1066800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Обязанности руководителя ОО</a:t>
            </a:r>
            <a:endParaRPr lang="ru-RU" sz="32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37854" y="1721572"/>
            <a:ext cx="9809595" cy="4679228"/>
          </a:xfrm>
        </p:spPr>
        <p:txBody>
          <a:bodyPr>
            <a:normAutofit/>
          </a:bodyPr>
          <a:lstStyle/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Не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позднее чем за две недели до проведения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Ис-11 руководитель ОО приказом должен сформировать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составы комиссий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ОО: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а) Комиссия по проведению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ИС-11;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Комиссия по проверке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ИС-11.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В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случае немногочисленного количества участников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ИС-11 допускается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одной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комиссии по 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проведению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проверке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ИС-11в ОО. 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Составы комиссий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формируются из школьных учителей-предметников, администрации школы. Указанные комиссии должны состоять не менее чем из трех человек в зависимости от количества участников итогового сочинения (изложения).  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9136130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98765"/>
            <a:ext cx="10515600" cy="1066800"/>
          </a:xfrm>
        </p:spPr>
        <p:txBody>
          <a:bodyPr>
            <a:noAutofit/>
          </a:bodyPr>
          <a:lstStyle/>
          <a:p>
            <a:pPr algn="ctr"/>
            <a:r>
              <a:rPr lang="ru-RU" sz="3200" b="1" u="sng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Обязанности руководителя ОО</a:t>
            </a:r>
            <a:endParaRPr lang="ru-RU" sz="3200" b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37854" y="1721572"/>
            <a:ext cx="9809595" cy="4679228"/>
          </a:xfrm>
        </p:spPr>
        <p:txBody>
          <a:bodyPr>
            <a:normAutofit fontScale="25000" lnSpcReduction="20000"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а) Комиссия по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проведению ИС-11: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организует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ознакомление под подпись обучающихся и их родителей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Памяткой о порядке проведения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ИС-11;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-организует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проведение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в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соответствии с требованиями Порядка проведения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ГИА-11,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порядком проведения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ИС- 11;    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-предоставляет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сведения для внесения в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РИС обеспечения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проведения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ГИА;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информирует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обучающихся и их родителей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местах и сроках проведения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о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порядке проведения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ИС-11, о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времени и месте ознакомления с результатами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ИС-11, а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также о результатах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ИС-11, полученных обучающимися; 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обеспечивает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техническую поддержку проведения и проверки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ИС-11;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получает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темы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и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обеспечивает информационную безопасность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обеспечивает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участников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ИС-11орфографическими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словарями при проведении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ИС-11; 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обеспечивает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участников итогового изложения орфографическими и толковыми словарями при проведении итогового изложения. </a:t>
            </a:r>
            <a:endParaRPr lang="ru-RU" sz="49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б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Комиссия по проверке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Ис-11: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организует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проводит проверку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ИС-11 в </a:t>
            </a:r>
            <a:r>
              <a:rPr lang="ru-RU" sz="4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соответствии с критериями </a:t>
            </a:r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оценивания; </a:t>
            </a:r>
          </a:p>
          <a:p>
            <a:r>
              <a:rPr lang="ru-RU" sz="4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49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72149709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998</TotalTime>
  <Words>1196</Words>
  <Application>Microsoft Office PowerPoint</Application>
  <PresentationFormat>Широкоэкранный</PresentationFormat>
  <Paragraphs>115</Paragraphs>
  <Slides>18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27" baseType="lpstr">
      <vt:lpstr>Arial</vt:lpstr>
      <vt:lpstr>Calibri</vt:lpstr>
      <vt:lpstr>Cambria</vt:lpstr>
      <vt:lpstr>Cambria Math</vt:lpstr>
      <vt:lpstr>Century Gothic</vt:lpstr>
      <vt:lpstr>Times New Roman</vt:lpstr>
      <vt:lpstr>Wingdings</vt:lpstr>
      <vt:lpstr>Wingdings 3</vt:lpstr>
      <vt:lpstr>Легкий дым</vt:lpstr>
      <vt:lpstr>    Подготовка к итоговому сочинению  (изложению) в 2019-2020 учебном году.               </vt:lpstr>
      <vt:lpstr>Участники итогового сочинения (изложения)</vt:lpstr>
      <vt:lpstr>Презентация PowerPoint</vt:lpstr>
      <vt:lpstr>Подача заявления  на участие в итоговом сочинении</vt:lpstr>
      <vt:lpstr>ДАТЫ ПРОВЕДЕНИЯ</vt:lpstr>
      <vt:lpstr>  Продолжительность написания  итогового сочинения (изложения) -   3 часа 55 минут (235 минут).    В продолжительность написания  итогового сочинения   не включается время, выделенное на подготовительные мероприятия (инструктаж участников итогового сочинения, заполнение ими регистрационных полей и др.).    Для участников с ОВЗ детей-инвалидов и инвалидов продолжительность выполнения итогового сочинения (изложения) увеличивается на 1,5 часа.  </vt:lpstr>
      <vt:lpstr>       Темы сочинений станут известны за 15 минут до начала экзамена на сайте ege.edu.ru (topic.ege.edu.ru).          Тексты для итогового изложения размещаются ФГБУ «ФЦТ» на технологическом портале подготовки и проведения ЕГЭ за 3 календарных дня до проведения итогового изложения.</vt:lpstr>
      <vt:lpstr>Обязанности руководителя ОО</vt:lpstr>
      <vt:lpstr>Обязанности руководителя ОО</vt:lpstr>
      <vt:lpstr>Обязанности руководителя ОО</vt:lpstr>
      <vt:lpstr>Доставка материалов ИС-11</vt:lpstr>
      <vt:lpstr>Особенности организации и проведения ИС-11  для лиц с ОВЗ,  детей-инвалидов</vt:lpstr>
      <vt:lpstr>ИС-11(изложение) в устной форме</vt:lpstr>
      <vt:lpstr>Повторный допуск  к написанию итогового сочинения</vt:lpstr>
      <vt:lpstr> Срок действия итогового сочинения </vt:lpstr>
      <vt:lpstr>Перепроверка ИС-11 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ГИА 2017-18 Итоговое сочинение</dc:title>
  <dc:creator>Ильина М.В.</dc:creator>
  <cp:lastModifiedBy>Дженнет</cp:lastModifiedBy>
  <cp:revision>161</cp:revision>
  <dcterms:created xsi:type="dcterms:W3CDTF">2017-11-14T05:32:31Z</dcterms:created>
  <dcterms:modified xsi:type="dcterms:W3CDTF">2019-11-20T06:22:24Z</dcterms:modified>
</cp:coreProperties>
</file>

<file path=docProps/thumbnail.jpeg>
</file>